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60F02-4227-41A6-B942-0007813B26D5}" type="datetimeFigureOut">
              <a:rPr lang="en-US" smtClean="0"/>
              <a:t>6/23/2011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15A2B-708D-42F0-87EF-1B835CB7D58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Garamond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D59F5-366E-44F3-A7A7-85F85CE409F3}" type="datetimeFigureOut">
              <a:rPr lang="en-US" smtClean="0"/>
              <a:pPr/>
              <a:t>6/23/2011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ACBC1-0A06-4B06-AF33-E91D682C1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aramond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Kens%20Stuff\Presentations\USA%20TRAINING\5g-Settling.mpg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Kens%20Stuff\Presentations\USA%20TRAINING\Single%20Separating%20Disc.avi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Clarification Without Filtration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438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500" b="1" smtClean="0">
                <a:solidFill>
                  <a:schemeClr val="tx1"/>
                </a:solidFill>
              </a:rPr>
              <a:t>Technical Meeting</a:t>
            </a:r>
            <a:endParaRPr lang="en-US" sz="150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500" b="1" smtClean="0">
                <a:solidFill>
                  <a:schemeClr val="tx1"/>
                </a:solidFill>
              </a:rPr>
              <a:t>MBAA-Rocky Mountain District </a:t>
            </a:r>
            <a:endParaRPr lang="en-US" sz="150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500" b="1" smtClean="0">
                <a:solidFill>
                  <a:schemeClr val="tx1"/>
                </a:solidFill>
              </a:rPr>
              <a:t>Thursday, June 23, 2011</a:t>
            </a:r>
            <a:endParaRPr lang="en-US" sz="150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150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500" smtClean="0">
                <a:solidFill>
                  <a:schemeClr val="tx1"/>
                </a:solidFill>
              </a:rPr>
              <a:t>Matt Bailey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>
                <a:solidFill>
                  <a:schemeClr val="tx1"/>
                </a:solidFill>
              </a:rPr>
              <a:t>Maint/Engr Mgr</a:t>
            </a:r>
          </a:p>
          <a:p>
            <a:pPr eaLnBrk="1" hangingPunct="1">
              <a:lnSpc>
                <a:spcPct val="80000"/>
              </a:lnSpc>
            </a:pPr>
            <a:r>
              <a:rPr lang="en-US" sz="1500" smtClean="0">
                <a:solidFill>
                  <a:schemeClr val="tx1"/>
                </a:solidFill>
              </a:rPr>
              <a:t>Odell Brewing</a:t>
            </a:r>
          </a:p>
          <a:p>
            <a:pPr eaLnBrk="1" hangingPunct="1">
              <a:lnSpc>
                <a:spcPct val="80000"/>
              </a:lnSpc>
            </a:pPr>
            <a:endParaRPr lang="en-US" sz="150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150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100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000" smtClean="0">
                <a:solidFill>
                  <a:schemeClr val="tx1"/>
                </a:solidFill>
              </a:rPr>
              <a:t>Information and animations provided by and proprietary of GEA Westfalia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Odell’s Centrifuge History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Basic Theory of Separation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Centrifuge Operating Principles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mtClean="0"/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Odell’s Centrifuge History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248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Problem: Diatomaceous Earth (DE) filtration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500" smtClean="0"/>
              <a:t>Hop forward beers caused many filtration issues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300" smtClean="0"/>
              <a:t>More Breakdowns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300" smtClean="0"/>
              <a:t>Higher beer loss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300" smtClean="0"/>
              <a:t>High DE consumption</a:t>
            </a:r>
            <a:endParaRPr lang="en-US" sz="1400" smtClean="0"/>
          </a:p>
          <a:p>
            <a:pPr lvl="1" eaLnBrk="1" hangingPunct="1">
              <a:lnSpc>
                <a:spcPct val="80000"/>
              </a:lnSpc>
            </a:pPr>
            <a:r>
              <a:rPr lang="en-US" sz="1500" smtClean="0"/>
              <a:t>Tried vertical and horizontal filters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300" smtClean="0"/>
              <a:t>Both designs had pros and cons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300" smtClean="0"/>
              <a:t>Issues with loss and breakdowns still present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500" smtClean="0"/>
              <a:t>DE consumable cost is high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500" smtClean="0"/>
              <a:t>Dangerous to co-workers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Concept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500" smtClean="0"/>
              <a:t>Eliminate DE filtration and achieve acceptable clarity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Research/Test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500" smtClean="0"/>
              <a:t>2009: First discussion with Westfalia at MBAA conference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500" smtClean="0"/>
              <a:t>2010: Test Skid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300" smtClean="0"/>
              <a:t>Had mixed results, but showed much promise for being undersized for our needs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300" smtClean="0"/>
              <a:t>Blind taste panel preferred flavor, aroma, and mouth feel to DE filtered beer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300" smtClean="0"/>
              <a:t>Consulted with New Belgium, Deschutes, Stone, Boulevard, and Ninkasi to make educated leap of faith</a:t>
            </a:r>
          </a:p>
        </p:txBody>
      </p:sp>
      <p:pic>
        <p:nvPicPr>
          <p:cNvPr id="4100" name="Picture 3" descr="IPA pint JP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447800"/>
            <a:ext cx="17589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9144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Separation is defined as the process of separating two liquids with the simultaneous removal of solids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838200" y="2895600"/>
            <a:ext cx="7391400" cy="2286000"/>
            <a:chOff x="1143000" y="2819400"/>
            <a:chExt cx="6705600" cy="1717146"/>
          </a:xfrm>
        </p:grpSpPr>
        <p:pic>
          <p:nvPicPr>
            <p:cNvPr id="5125" name="Picture 3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43000" y="2835698"/>
              <a:ext cx="1838617" cy="16601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5126" name="Picture 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30280" y="2825327"/>
              <a:ext cx="1863184" cy="16601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5127" name="Picture 5" descr="SC 70 Presentation Picture"/>
            <p:cNvPicPr>
              <a:picLocks noChangeAspect="1" noChangeArrowheads="1"/>
            </p:cNvPicPr>
            <p:nvPr/>
          </p:nvPicPr>
          <p:blipFill>
            <a:blip r:embed="rId5" cstate="print"/>
            <a:srcRect l="5952" t="2142" r="5576" b="1889"/>
            <a:stretch>
              <a:fillRect/>
            </a:stretch>
          </p:blipFill>
          <p:spPr bwMode="auto">
            <a:xfrm>
              <a:off x="5503136" y="2819400"/>
              <a:ext cx="2345464" cy="1717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8" name="Text Box 6"/>
            <p:cNvSpPr txBox="1">
              <a:spLocks noChangeArrowheads="1"/>
            </p:cNvSpPr>
            <p:nvPr/>
          </p:nvSpPr>
          <p:spPr bwMode="auto">
            <a:xfrm>
              <a:off x="5562993" y="2895718"/>
              <a:ext cx="2168950" cy="252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8,000 + 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Theory…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384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sv-SE" dirty="0" smtClean="0"/>
              <a:t>All separation methods that use gravity or centrifugal force occur because there is a density difference between the continous media (Beer) and the media that is to be seperated (hops, yeast, etc). </a:t>
            </a:r>
          </a:p>
          <a:p>
            <a:pPr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sv-SE" dirty="0" smtClean="0"/>
              <a:t>The density difference allows for settling and stratification</a:t>
            </a:r>
          </a:p>
          <a:p>
            <a:pPr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sv-SE" dirty="0" smtClean="0"/>
              <a:t>Stokes law is a fundamental law of physics that applies to settling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33400" y="4191000"/>
            <a:ext cx="7005638" cy="318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sv-SE" sz="1600">
                <a:latin typeface="Garamond" pitchFamily="18" charset="0"/>
              </a:rPr>
              <a:t>The speed (or Velocity) that a particle will settle is calulated by:</a:t>
            </a:r>
          </a:p>
          <a:p>
            <a:pPr marL="342900" indent="-342900">
              <a:spcBef>
                <a:spcPct val="20000"/>
              </a:spcBef>
            </a:pPr>
            <a:endParaRPr lang="sv-SE" sz="1600">
              <a:latin typeface="Frutiger 55 Roman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v-SE" sz="1600">
              <a:latin typeface="Frutiger 55 Roman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sv-SE" sz="1600">
              <a:latin typeface="Frutiger 55 Roman" charset="0"/>
            </a:endParaRPr>
          </a:p>
          <a:p>
            <a:pPr marL="342900" indent="-342900">
              <a:spcBef>
                <a:spcPct val="20000"/>
              </a:spcBef>
            </a:pPr>
            <a:endParaRPr lang="sv-SE" sz="1600">
              <a:latin typeface="Frutiger 55 Roman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NZ" sz="1600">
                <a:latin typeface="Frutiger 55 Roman" charset="0"/>
              </a:rPr>
              <a:t>		</a:t>
            </a:r>
          </a:p>
          <a:p>
            <a:pPr marL="342900" indent="-342900">
              <a:spcBef>
                <a:spcPct val="20000"/>
              </a:spcBef>
            </a:pPr>
            <a:endParaRPr lang="en-NZ" sz="1600">
              <a:latin typeface="Frutiger 55 Roman" charset="0"/>
            </a:endParaRPr>
          </a:p>
          <a:p>
            <a:pPr marL="342900" indent="-342900">
              <a:spcBef>
                <a:spcPct val="20000"/>
              </a:spcBef>
            </a:pPr>
            <a:endParaRPr lang="en-NZ" sz="1600">
              <a:latin typeface="Frutiger 55 Roman" charset="0"/>
            </a:endParaRPr>
          </a:p>
          <a:p>
            <a:pPr marL="342900" indent="-342900">
              <a:spcBef>
                <a:spcPct val="20000"/>
              </a:spcBef>
            </a:pPr>
            <a:endParaRPr lang="en-NZ" sz="1600">
              <a:latin typeface="Frutiger 55 Roman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NZ" sz="1600">
                <a:latin typeface="Frutiger 55 Roman" charset="0"/>
              </a:rPr>
              <a:t>	</a:t>
            </a:r>
            <a:endParaRPr lang="sv-SE" sz="1600">
              <a:latin typeface="Frutiger 55 Roman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sv-SE" sz="1600">
                <a:latin typeface="Frutiger 55 Roman" charset="0"/>
              </a:rPr>
              <a:t>                                                    </a:t>
            </a:r>
            <a:endParaRPr lang="sv-SE" sz="1600">
              <a:latin typeface="Garamond" pitchFamily="18" charset="0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1371600" y="4572000"/>
            <a:ext cx="3124200" cy="581025"/>
            <a:chOff x="1226" y="1616"/>
            <a:chExt cx="2234" cy="366"/>
          </a:xfrm>
        </p:grpSpPr>
        <p:sp>
          <p:nvSpPr>
            <p:cNvPr id="6155" name="Text Box 12"/>
            <p:cNvSpPr txBox="1">
              <a:spLocks noChangeArrowheads="1"/>
            </p:cNvSpPr>
            <p:nvPr/>
          </p:nvSpPr>
          <p:spPr bwMode="auto">
            <a:xfrm>
              <a:off x="1620" y="1616"/>
              <a:ext cx="184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1600">
                  <a:latin typeface="Frutiger 55 Roman" charset="0"/>
                </a:rPr>
                <a:t>D</a:t>
              </a:r>
              <a:r>
                <a:rPr lang="en-NZ" sz="1600" baseline="30000">
                  <a:latin typeface="Frutiger 55 Roman" charset="0"/>
                </a:rPr>
                <a:t>2</a:t>
              </a:r>
              <a:r>
                <a:rPr lang="en-NZ" sz="1600">
                  <a:latin typeface="Frutiger 55 Roman" charset="0"/>
                </a:rPr>
                <a:t> * (d1-d2)  </a:t>
              </a:r>
            </a:p>
            <a:p>
              <a:r>
                <a:rPr lang="en-NZ" sz="1600">
                  <a:latin typeface="Frutiger 55 Roman" charset="0"/>
                </a:rPr>
                <a:t>     18 </a:t>
              </a:r>
              <a:r>
                <a:rPr lang="el-GR" sz="1600">
                  <a:latin typeface="Calibri" pitchFamily="34" charset="0"/>
                </a:rPr>
                <a:t>ή</a:t>
              </a:r>
              <a:endParaRPr lang="en-US" sz="1600">
                <a:latin typeface="Frutiger 55 Roman" charset="0"/>
              </a:endParaRPr>
            </a:p>
          </p:txBody>
        </p:sp>
        <p:sp>
          <p:nvSpPr>
            <p:cNvPr id="6156" name="Text Box 13"/>
            <p:cNvSpPr txBox="1">
              <a:spLocks noChangeArrowheads="1"/>
            </p:cNvSpPr>
            <p:nvPr/>
          </p:nvSpPr>
          <p:spPr bwMode="auto">
            <a:xfrm>
              <a:off x="1226" y="1664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Frutiger 55 Roman" charset="0"/>
                </a:rPr>
                <a:t>Vs =</a:t>
              </a:r>
            </a:p>
          </p:txBody>
        </p:sp>
        <p:sp>
          <p:nvSpPr>
            <p:cNvPr id="8" name="Line 21"/>
            <p:cNvSpPr>
              <a:spLocks noChangeShapeType="1"/>
            </p:cNvSpPr>
            <p:nvPr/>
          </p:nvSpPr>
          <p:spPr bwMode="auto">
            <a:xfrm>
              <a:off x="1719" y="1808"/>
              <a:ext cx="956" cy="0"/>
            </a:xfrm>
            <a:prstGeom prst="lin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Frutiger 55 Roman" pitchFamily="34" charset="0"/>
              </a:endParaRPr>
            </a:p>
          </p:txBody>
        </p:sp>
        <p:sp>
          <p:nvSpPr>
            <p:cNvPr id="6158" name="Text Box 22"/>
            <p:cNvSpPr txBox="1">
              <a:spLocks noChangeArrowheads="1"/>
            </p:cNvSpPr>
            <p:nvPr/>
          </p:nvSpPr>
          <p:spPr bwMode="auto">
            <a:xfrm>
              <a:off x="2643" y="1712"/>
              <a:ext cx="59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Frutiger 55 Roman" charset="0"/>
                </a:rPr>
                <a:t>* g</a:t>
              </a:r>
            </a:p>
          </p:txBody>
        </p:sp>
      </p:grpSp>
      <p:cxnSp>
        <p:nvCxnSpPr>
          <p:cNvPr id="12" name="Straight Arrow Connector 11"/>
          <p:cNvCxnSpPr/>
          <p:nvPr/>
        </p:nvCxnSpPr>
        <p:spPr bwMode="auto">
          <a:xfrm rot="10800000">
            <a:off x="3886200" y="4997450"/>
            <a:ext cx="762000" cy="5651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3375025" y="4679950"/>
            <a:ext cx="501650" cy="501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/>
          </a:p>
        </p:txBody>
      </p:sp>
      <p:sp>
        <p:nvSpPr>
          <p:cNvPr id="6152" name="TextBox 14"/>
          <p:cNvSpPr txBox="1">
            <a:spLocks noChangeArrowheads="1"/>
          </p:cNvSpPr>
          <p:nvPr/>
        </p:nvSpPr>
        <p:spPr bwMode="auto">
          <a:xfrm>
            <a:off x="3200400" y="563880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latin typeface="Garamond" pitchFamily="18" charset="0"/>
              </a:rPr>
              <a:t>Centrifuges increase the particle settling velocity</a:t>
            </a:r>
            <a:endParaRPr lang="en-US">
              <a:latin typeface="Calibri" pitchFamily="34" charset="0"/>
            </a:endParaRPr>
          </a:p>
        </p:txBody>
      </p:sp>
      <p:sp>
        <p:nvSpPr>
          <p:cNvPr id="6153" name="TextBox 13"/>
          <p:cNvSpPr txBox="1">
            <a:spLocks noChangeArrowheads="1"/>
          </p:cNvSpPr>
          <p:nvPr/>
        </p:nvSpPr>
        <p:spPr bwMode="auto">
          <a:xfrm>
            <a:off x="381000" y="5638800"/>
            <a:ext cx="297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D = </a:t>
            </a:r>
            <a:r>
              <a:rPr lang="en-US">
                <a:latin typeface="Garamond" pitchFamily="18" charset="0"/>
              </a:rPr>
              <a:t>size of particle</a:t>
            </a:r>
          </a:p>
          <a:p>
            <a:r>
              <a:rPr lang="en-US">
                <a:latin typeface="Calibri" pitchFamily="34" charset="0"/>
              </a:rPr>
              <a:t>(d1-d2) </a:t>
            </a:r>
            <a:r>
              <a:rPr lang="en-US">
                <a:latin typeface="Garamond" pitchFamily="18" charset="0"/>
              </a:rPr>
              <a:t>= density difference</a:t>
            </a:r>
          </a:p>
        </p:txBody>
      </p:sp>
      <p:pic>
        <p:nvPicPr>
          <p:cNvPr id="16" name="5g-Settling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886200"/>
            <a:ext cx="20478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video>
              <p:cMediaNode>
                <p:cTn id="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Operating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05400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All solids with a higher density will sink to bottom of a vessel over time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Centrifuge bowl spins at 4800 rpm and creates 8000 </a:t>
            </a:r>
            <a:r>
              <a:rPr lang="en-US" dirty="0" err="1" smtClean="0"/>
              <a:t>gs</a:t>
            </a:r>
            <a:r>
              <a:rPr lang="en-US" dirty="0" smtClean="0"/>
              <a:t> of force to create a layering effect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In the Centrifuge solids are thicker at the outside edges and the liquid is free of solids in the </a:t>
            </a:r>
            <a:r>
              <a:rPr lang="en-GB" dirty="0" err="1" smtClean="0"/>
              <a:t>center</a:t>
            </a:r>
            <a:r>
              <a:rPr lang="en-GB" dirty="0" smtClean="0"/>
              <a:t>	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096000" y="1524000"/>
            <a:ext cx="1447800" cy="4191000"/>
            <a:chOff x="6492875" y="836613"/>
            <a:chExt cx="1835150" cy="5578475"/>
          </a:xfrm>
        </p:grpSpPr>
        <p:pic>
          <p:nvPicPr>
            <p:cNvPr id="7173" name="Picture 57" descr="Bowl with Gradient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16688" y="836613"/>
              <a:ext cx="1741487" cy="1798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45" descr="Bowl with Gradient copy"/>
            <p:cNvPicPr>
              <a:picLocks noChangeAspect="1" noChangeArrowheads="1"/>
            </p:cNvPicPr>
            <p:nvPr/>
          </p:nvPicPr>
          <p:blipFill>
            <a:blip r:embed="rId4" cstate="print"/>
            <a:srcRect b="2473"/>
            <a:stretch>
              <a:fillRect/>
            </a:stretch>
          </p:blipFill>
          <p:spPr bwMode="auto">
            <a:xfrm>
              <a:off x="6516688" y="2708275"/>
              <a:ext cx="1789112" cy="180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5" name="Picture 50" descr="Bowl with Gradient copy"/>
            <p:cNvPicPr>
              <a:picLocks noChangeAspect="1" noChangeArrowheads="1"/>
            </p:cNvPicPr>
            <p:nvPr/>
          </p:nvPicPr>
          <p:blipFill>
            <a:blip r:embed="rId5" cstate="print"/>
            <a:srcRect b="4993"/>
            <a:stretch>
              <a:fillRect/>
            </a:stretch>
          </p:blipFill>
          <p:spPr bwMode="auto">
            <a:xfrm>
              <a:off x="6492875" y="4614863"/>
              <a:ext cx="1835150" cy="180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Settling Time Stats…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914400" y="1600200"/>
            <a:ext cx="7234238" cy="4918075"/>
            <a:chOff x="1403350" y="1341438"/>
            <a:chExt cx="7416801" cy="5246687"/>
          </a:xfrm>
        </p:grpSpPr>
        <p:sp>
          <p:nvSpPr>
            <p:cNvPr id="8196" name="AutoShape 9"/>
            <p:cNvSpPr>
              <a:spLocks noChangeArrowheads="1"/>
            </p:cNvSpPr>
            <p:nvPr/>
          </p:nvSpPr>
          <p:spPr bwMode="auto">
            <a:xfrm rot="10800000">
              <a:off x="1403350" y="3121025"/>
              <a:ext cx="1511300" cy="576263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0" scaled="1"/>
            </a:gra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AU">
                <a:latin typeface="Frutiger 55 Roman" charset="0"/>
              </a:endParaRPr>
            </a:p>
          </p:txBody>
        </p:sp>
        <p:sp>
          <p:nvSpPr>
            <p:cNvPr id="8197" name="AutoShape 7"/>
            <p:cNvSpPr>
              <a:spLocks noChangeArrowheads="1"/>
            </p:cNvSpPr>
            <p:nvPr/>
          </p:nvSpPr>
          <p:spPr bwMode="auto">
            <a:xfrm>
              <a:off x="1403350" y="1700213"/>
              <a:ext cx="1511300" cy="1584325"/>
            </a:xfrm>
            <a:prstGeom prst="can">
              <a:avLst>
                <a:gd name="adj" fmla="val 26208"/>
              </a:avLst>
            </a:prstGeom>
            <a:gradFill rotWithShape="1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AU">
                <a:latin typeface="Frutiger 55 Roman" charset="0"/>
              </a:endParaRPr>
            </a:p>
          </p:txBody>
        </p:sp>
        <p:sp>
          <p:nvSpPr>
            <p:cNvPr id="8198" name="Line 10"/>
            <p:cNvSpPr>
              <a:spLocks noChangeShapeType="1"/>
            </p:cNvSpPr>
            <p:nvPr/>
          </p:nvSpPr>
          <p:spPr bwMode="auto">
            <a:xfrm>
              <a:off x="3132138" y="1844675"/>
              <a:ext cx="71913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" name="Line 11"/>
            <p:cNvSpPr>
              <a:spLocks noChangeShapeType="1"/>
            </p:cNvSpPr>
            <p:nvPr/>
          </p:nvSpPr>
          <p:spPr bwMode="auto">
            <a:xfrm>
              <a:off x="3132138" y="3141663"/>
              <a:ext cx="71913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" name="Line 12"/>
            <p:cNvSpPr>
              <a:spLocks noChangeShapeType="1"/>
            </p:cNvSpPr>
            <p:nvPr/>
          </p:nvSpPr>
          <p:spPr bwMode="auto">
            <a:xfrm>
              <a:off x="3779838" y="1844675"/>
              <a:ext cx="0" cy="12969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1" name="Text Box 13"/>
            <p:cNvSpPr txBox="1">
              <a:spLocks noChangeArrowheads="1"/>
            </p:cNvSpPr>
            <p:nvPr/>
          </p:nvSpPr>
          <p:spPr bwMode="auto">
            <a:xfrm>
              <a:off x="3852831" y="2276290"/>
              <a:ext cx="1295540" cy="3590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5 meters</a:t>
              </a:r>
            </a:p>
          </p:txBody>
        </p:sp>
        <p:sp>
          <p:nvSpPr>
            <p:cNvPr id="8202" name="Text Box 14"/>
            <p:cNvSpPr txBox="1">
              <a:spLocks noChangeArrowheads="1"/>
            </p:cNvSpPr>
            <p:nvPr/>
          </p:nvSpPr>
          <p:spPr bwMode="auto">
            <a:xfrm>
              <a:off x="5076758" y="1661523"/>
              <a:ext cx="3671780" cy="39121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Garamond" pitchFamily="18" charset="0"/>
                </a:rPr>
                <a:t>Particle Size          Settling Time</a:t>
              </a:r>
            </a:p>
          </p:txBody>
        </p:sp>
        <p:sp>
          <p:nvSpPr>
            <p:cNvPr id="8203" name="Text Box 15"/>
            <p:cNvSpPr txBox="1">
              <a:spLocks noChangeArrowheads="1"/>
            </p:cNvSpPr>
            <p:nvPr/>
          </p:nvSpPr>
          <p:spPr bwMode="auto">
            <a:xfrm>
              <a:off x="5076758" y="2811459"/>
              <a:ext cx="1223927" cy="3590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0.003 mm</a:t>
              </a:r>
            </a:p>
          </p:txBody>
        </p:sp>
        <p:sp>
          <p:nvSpPr>
            <p:cNvPr id="8204" name="Text Box 21"/>
            <p:cNvSpPr txBox="1">
              <a:spLocks noChangeArrowheads="1"/>
            </p:cNvSpPr>
            <p:nvPr/>
          </p:nvSpPr>
          <p:spPr bwMode="auto">
            <a:xfrm>
              <a:off x="5076758" y="2161127"/>
              <a:ext cx="3671780" cy="3590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0.3  mm                         1 day</a:t>
              </a:r>
            </a:p>
          </p:txBody>
        </p:sp>
        <p:sp>
          <p:nvSpPr>
            <p:cNvPr id="8205" name="Text Box 41"/>
            <p:cNvSpPr txBox="1">
              <a:spLocks noChangeArrowheads="1"/>
            </p:cNvSpPr>
            <p:nvPr/>
          </p:nvSpPr>
          <p:spPr bwMode="auto">
            <a:xfrm>
              <a:off x="7023322" y="2811459"/>
              <a:ext cx="1223927" cy="3590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27.5 years</a:t>
              </a:r>
            </a:p>
          </p:txBody>
        </p:sp>
        <p:grpSp>
          <p:nvGrpSpPr>
            <p:cNvPr id="3" name="Group 62"/>
            <p:cNvGrpSpPr>
              <a:grpSpLocks/>
            </p:cNvGrpSpPr>
            <p:nvPr/>
          </p:nvGrpSpPr>
          <p:grpSpPr bwMode="auto">
            <a:xfrm>
              <a:off x="1403350" y="4005263"/>
              <a:ext cx="1522413" cy="2582862"/>
              <a:chOff x="884" y="2523"/>
              <a:chExt cx="959" cy="1627"/>
            </a:xfrm>
          </p:grpSpPr>
          <p:grpSp>
            <p:nvGrpSpPr>
              <p:cNvPr id="4" name="Group 47"/>
              <p:cNvGrpSpPr>
                <a:grpSpLocks/>
              </p:cNvGrpSpPr>
              <p:nvPr/>
            </p:nvGrpSpPr>
            <p:grpSpPr bwMode="auto">
              <a:xfrm>
                <a:off x="884" y="2632"/>
                <a:ext cx="736" cy="1518"/>
                <a:chOff x="3811" y="1997"/>
                <a:chExt cx="736" cy="1518"/>
              </a:xfrm>
            </p:grpSpPr>
            <p:sp>
              <p:nvSpPr>
                <p:cNvPr id="8222" name="Rectangle 48"/>
                <p:cNvSpPr>
                  <a:spLocks noChangeArrowheads="1"/>
                </p:cNvSpPr>
                <p:nvPr/>
              </p:nvSpPr>
              <p:spPr bwMode="auto">
                <a:xfrm>
                  <a:off x="3811" y="3294"/>
                  <a:ext cx="227" cy="45"/>
                </a:xfrm>
                <a:prstGeom prst="rect">
                  <a:avLst/>
                </a:prstGeom>
                <a:solidFill>
                  <a:srgbClr val="FF0000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AU">
                    <a:latin typeface="Frutiger 55 Roman" charset="0"/>
                  </a:endParaRPr>
                </a:p>
              </p:txBody>
            </p:sp>
            <p:sp>
              <p:nvSpPr>
                <p:cNvPr id="8223" name="Rectangle 49"/>
                <p:cNvSpPr>
                  <a:spLocks noChangeArrowheads="1"/>
                </p:cNvSpPr>
                <p:nvPr/>
              </p:nvSpPr>
              <p:spPr bwMode="auto">
                <a:xfrm rot="18685420" flipV="1">
                  <a:off x="3765" y="2733"/>
                  <a:ext cx="1518" cy="46"/>
                </a:xfrm>
                <a:prstGeom prst="rect">
                  <a:avLst/>
                </a:prstGeom>
                <a:solidFill>
                  <a:srgbClr val="FF0000"/>
                </a:solidFill>
                <a:ln w="9525" algn="ctr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AU">
                    <a:latin typeface="Frutiger 55 Roman" charset="0"/>
                  </a:endParaRPr>
                </a:p>
              </p:txBody>
            </p:sp>
          </p:grpSp>
          <p:grpSp>
            <p:nvGrpSpPr>
              <p:cNvPr id="5" name="Group 61"/>
              <p:cNvGrpSpPr>
                <a:grpSpLocks/>
              </p:cNvGrpSpPr>
              <p:nvPr/>
            </p:nvGrpSpPr>
            <p:grpSpPr bwMode="auto">
              <a:xfrm>
                <a:off x="884" y="2523"/>
                <a:ext cx="959" cy="1518"/>
                <a:chOff x="884" y="2523"/>
                <a:chExt cx="959" cy="1518"/>
              </a:xfrm>
            </p:grpSpPr>
            <p:sp>
              <p:nvSpPr>
                <p:cNvPr id="8215" name="Line 43"/>
                <p:cNvSpPr>
                  <a:spLocks noChangeShapeType="1"/>
                </p:cNvSpPr>
                <p:nvPr/>
              </p:nvSpPr>
              <p:spPr bwMode="auto">
                <a:xfrm>
                  <a:off x="1477" y="3140"/>
                  <a:ext cx="0" cy="36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" name="Group 46"/>
                <p:cNvGrpSpPr>
                  <a:grpSpLocks/>
                </p:cNvGrpSpPr>
                <p:nvPr/>
              </p:nvGrpSpPr>
              <p:grpSpPr bwMode="auto">
                <a:xfrm>
                  <a:off x="884" y="2523"/>
                  <a:ext cx="736" cy="1518"/>
                  <a:chOff x="3811" y="1997"/>
                  <a:chExt cx="736" cy="1518"/>
                </a:xfrm>
              </p:grpSpPr>
              <p:sp>
                <p:nvSpPr>
                  <p:cNvPr id="8220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3811" y="3294"/>
                    <a:ext cx="227" cy="45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algn="ctr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AU">
                      <a:latin typeface="Frutiger 55 Roman" charset="0"/>
                    </a:endParaRPr>
                  </a:p>
                </p:txBody>
              </p:sp>
              <p:sp>
                <p:nvSpPr>
                  <p:cNvPr id="8221" name="Rectangle 45"/>
                  <p:cNvSpPr>
                    <a:spLocks noChangeArrowheads="1"/>
                  </p:cNvSpPr>
                  <p:nvPr/>
                </p:nvSpPr>
                <p:spPr bwMode="auto">
                  <a:xfrm rot="18685420" flipV="1">
                    <a:off x="3765" y="2733"/>
                    <a:ext cx="1518" cy="4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algn="ctr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AU">
                      <a:latin typeface="Frutiger 55 Roman" charset="0"/>
                    </a:endParaRPr>
                  </a:p>
                </p:txBody>
              </p:sp>
            </p:grpSp>
            <p:sp>
              <p:nvSpPr>
                <p:cNvPr id="8217" name="Line 42"/>
                <p:cNvSpPr>
                  <a:spLocks noChangeShapeType="1"/>
                </p:cNvSpPr>
                <p:nvPr/>
              </p:nvSpPr>
              <p:spPr bwMode="auto">
                <a:xfrm>
                  <a:off x="1435" y="3143"/>
                  <a:ext cx="0" cy="36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8" name="Line 50"/>
                <p:cNvSpPr>
                  <a:spLocks noChangeShapeType="1"/>
                </p:cNvSpPr>
                <p:nvPr/>
              </p:nvSpPr>
              <p:spPr bwMode="auto">
                <a:xfrm>
                  <a:off x="1069" y="3230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9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1480" y="3230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8207" name="Text Box 54"/>
            <p:cNvSpPr txBox="1">
              <a:spLocks noChangeArrowheads="1"/>
            </p:cNvSpPr>
            <p:nvPr/>
          </p:nvSpPr>
          <p:spPr bwMode="auto">
            <a:xfrm>
              <a:off x="5148371" y="5422947"/>
              <a:ext cx="1223926" cy="3590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0.003 mm</a:t>
              </a:r>
            </a:p>
          </p:txBody>
        </p:sp>
        <p:sp>
          <p:nvSpPr>
            <p:cNvPr id="8208" name="Text Box 55"/>
            <p:cNvSpPr txBox="1">
              <a:spLocks noChangeArrowheads="1"/>
            </p:cNvSpPr>
            <p:nvPr/>
          </p:nvSpPr>
          <p:spPr bwMode="auto">
            <a:xfrm>
              <a:off x="5148371" y="4941973"/>
              <a:ext cx="3671780" cy="3590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0.3  mm                        0.001 secs</a:t>
              </a:r>
            </a:p>
          </p:txBody>
        </p:sp>
        <p:sp>
          <p:nvSpPr>
            <p:cNvPr id="8209" name="Text Box 56"/>
            <p:cNvSpPr txBox="1">
              <a:spLocks noChangeArrowheads="1"/>
            </p:cNvSpPr>
            <p:nvPr/>
          </p:nvSpPr>
          <p:spPr bwMode="auto">
            <a:xfrm>
              <a:off x="7049363" y="5422947"/>
              <a:ext cx="1223927" cy="3590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11.41 secs</a:t>
              </a:r>
            </a:p>
          </p:txBody>
        </p:sp>
        <p:sp>
          <p:nvSpPr>
            <p:cNvPr id="8210" name="Text Box 57"/>
            <p:cNvSpPr txBox="1">
              <a:spLocks noChangeArrowheads="1"/>
            </p:cNvSpPr>
            <p:nvPr/>
          </p:nvSpPr>
          <p:spPr bwMode="auto">
            <a:xfrm>
              <a:off x="5076758" y="4437288"/>
              <a:ext cx="3671780" cy="39121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Garamond" pitchFamily="18" charset="0"/>
                </a:rPr>
                <a:t>Particle Size          Settling Time</a:t>
              </a:r>
            </a:p>
          </p:txBody>
        </p:sp>
        <p:sp>
          <p:nvSpPr>
            <p:cNvPr id="8211" name="Text Box 58"/>
            <p:cNvSpPr txBox="1">
              <a:spLocks noChangeArrowheads="1"/>
            </p:cNvSpPr>
            <p:nvPr/>
          </p:nvSpPr>
          <p:spPr bwMode="auto">
            <a:xfrm>
              <a:off x="1476590" y="1341438"/>
              <a:ext cx="1871697" cy="3590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Settling Tank</a:t>
              </a:r>
            </a:p>
          </p:txBody>
        </p:sp>
        <p:sp>
          <p:nvSpPr>
            <p:cNvPr id="8212" name="Text Box 59"/>
            <p:cNvSpPr txBox="1">
              <a:spLocks noChangeArrowheads="1"/>
            </p:cNvSpPr>
            <p:nvPr/>
          </p:nvSpPr>
          <p:spPr bwMode="auto">
            <a:xfrm>
              <a:off x="1548203" y="4317045"/>
              <a:ext cx="1223927" cy="3590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latin typeface="Garamond" pitchFamily="18" charset="0"/>
                </a:rPr>
                <a:t>Centrifuge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Centrifuge Bowl</a:t>
            </a:r>
          </a:p>
        </p:txBody>
      </p:sp>
      <p:pic>
        <p:nvPicPr>
          <p:cNvPr id="9219" name="Picture 4" descr="SC 70 Bowl "/>
          <p:cNvPicPr>
            <a:picLocks noChangeAspect="1" noChangeArrowheads="1"/>
          </p:cNvPicPr>
          <p:nvPr/>
        </p:nvPicPr>
        <p:blipFill>
          <a:blip r:embed="rId4" cstate="print"/>
          <a:srcRect l="14209" r="13286"/>
          <a:stretch>
            <a:fillRect/>
          </a:stretch>
        </p:blipFill>
        <p:spPr bwMode="auto">
          <a:xfrm>
            <a:off x="609600" y="1295400"/>
            <a:ext cx="388620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 descr="SC 70 Disc Stack"/>
          <p:cNvPicPr>
            <a:picLocks noChangeAspect="1" noChangeArrowheads="1"/>
          </p:cNvPicPr>
          <p:nvPr/>
        </p:nvPicPr>
        <p:blipFill>
          <a:blip r:embed="rId5" cstate="print"/>
          <a:srcRect l="21045" r="18929"/>
          <a:stretch>
            <a:fillRect/>
          </a:stretch>
        </p:blipFill>
        <p:spPr bwMode="auto">
          <a:xfrm>
            <a:off x="5410200" y="1371600"/>
            <a:ext cx="174942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ingle Separating Disc.avi">
            <a:hlinkClick r:id="" action="ppaction://media"/>
          </p:cNvPr>
          <p:cNvPicPr>
            <a:picLocks noGrp="1" noRot="1" noChangeAspect="1" noChangeArrowheads="1"/>
          </p:cNvPicPr>
          <p:nvPr>
            <p:ph idx="4294967295"/>
            <a:videoFile r:link="rId1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5257800" y="3810000"/>
            <a:ext cx="2311400" cy="1890713"/>
          </a:xfrm>
        </p:spPr>
      </p:pic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533400" y="5380038"/>
            <a:ext cx="51816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>
                <a:latin typeface="Garamond" pitchFamily="18" charset="0"/>
              </a:rPr>
              <a:t>Centrifuge disc stack creates large surface area to reduce solids from exiting into product stream</a:t>
            </a:r>
          </a:p>
          <a:p>
            <a:pPr>
              <a:buFont typeface="Arial" pitchFamily="34" charset="0"/>
              <a:buChar char="•"/>
            </a:pPr>
            <a:r>
              <a:rPr lang="en-US">
                <a:latin typeface="Garamond" pitchFamily="18" charset="0"/>
              </a:rPr>
              <a:t>Disc stack effective surface area is equal to 30 soccer fields</a:t>
            </a:r>
          </a:p>
          <a:p>
            <a:endParaRPr lang="en-US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Centrifuge Operation</a:t>
            </a:r>
          </a:p>
        </p:txBody>
      </p:sp>
      <p:sp>
        <p:nvSpPr>
          <p:cNvPr id="102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r>
              <a:rPr lang="en-US" sz="1800" smtClean="0">
                <a:hlinkClick r:id="" action="ppaction://hlinkfile"/>
              </a:rPr>
              <a:t>GEA Animations\Video\SC 70 Flow Path w Solids Build up_mpeg2video.mpg</a:t>
            </a: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Solids Ejection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Centrifuge will eject solids to maintain clarity based on either turbidity or time or both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For highly hopped beers and processing tank bottoms, in line turbidity meters will detect the solids load in the bowl and cause an ejection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Solids are pumped out via a progressive cavity pump</a:t>
            </a:r>
            <a:endParaRPr lang="en-US" dirty="0"/>
          </a:p>
        </p:txBody>
      </p:sp>
      <p:pic>
        <p:nvPicPr>
          <p:cNvPr id="11268" name="Picture 3" descr="SC 150 Sensor P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981200"/>
            <a:ext cx="3052763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Solids Animation</a:t>
            </a: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endParaRPr lang="en-US" sz="1800" smtClean="0">
              <a:hlinkClick r:id="" action="ppaction://hlinkfile"/>
            </a:endParaRPr>
          </a:p>
          <a:p>
            <a:pPr eaLnBrk="1" hangingPunct="1"/>
            <a:r>
              <a:rPr lang="en-US" sz="1800" smtClean="0">
                <a:hlinkClick r:id="" action="ppaction://hlinkfile"/>
              </a:rPr>
              <a:t>GEA Animations\Video\SC 150 Chute w Sludge_mpeg2video.mpg</a:t>
            </a: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Odell’s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4724400" cy="4876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/>
              <a:t>Started solely centrifuging all production beers in March 2011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/>
              <a:t>Only filtered beer is Double Pilsner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/>
              <a:t>Dissolved Oxygen pick up is undetectable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/>
              <a:t>Cell count carry over is zero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/>
              <a:t>Haze comparison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000" dirty="0" smtClean="0"/>
              <a:t>Yield improvement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/>
              <a:t>Across all brands ~4%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600" dirty="0" smtClean="0"/>
              <a:t>Hop-forward beers ~ 5.5 – 6 %</a:t>
            </a:r>
          </a:p>
        </p:txBody>
      </p:sp>
      <p:pic>
        <p:nvPicPr>
          <p:cNvPr id="13316" name="Picture 3" descr="fuge 0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19200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Chart 2" descr="image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886200"/>
            <a:ext cx="33432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3434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3000" dirty="0" smtClean="0"/>
              <a:t>Chill down time is extremely helpful with hoppy beers</a:t>
            </a:r>
          </a:p>
          <a:p>
            <a:pPr eaLnBrk="1" hangingPunct="1">
              <a:defRPr/>
            </a:pPr>
            <a:r>
              <a:rPr lang="en-US" sz="3000" dirty="0" smtClean="0"/>
              <a:t>Blending cone during a run helps with cone processing for improved yield</a:t>
            </a:r>
          </a:p>
          <a:p>
            <a:pPr eaLnBrk="1" hangingPunct="1">
              <a:defRPr/>
            </a:pPr>
            <a:r>
              <a:rPr lang="en-US" sz="3000" dirty="0" smtClean="0"/>
              <a:t>Most importantly we feel beer quality has improved:</a:t>
            </a:r>
          </a:p>
          <a:p>
            <a:pPr lvl="1" eaLnBrk="1" hangingPunct="1">
              <a:defRPr/>
            </a:pPr>
            <a:r>
              <a:rPr lang="en-US" sz="2600" dirty="0" smtClean="0"/>
              <a:t>“Since the beer is never passed through a filter media, the essential hop oils and fine proteins are left in tact. We have noticed improved hop flavor and aroma, as well as improved body and </a:t>
            </a:r>
            <a:r>
              <a:rPr lang="en-US" sz="2600" dirty="0" err="1" smtClean="0"/>
              <a:t>mouthfeel</a:t>
            </a:r>
            <a:r>
              <a:rPr lang="en-US" sz="2600" dirty="0" smtClean="0"/>
              <a:t>”  </a:t>
            </a:r>
          </a:p>
          <a:p>
            <a:pPr lvl="2" eaLnBrk="1" hangingPunct="1">
              <a:defRPr/>
            </a:pPr>
            <a:r>
              <a:rPr lang="en-US" sz="2200" dirty="0" smtClean="0"/>
              <a:t> </a:t>
            </a:r>
            <a:r>
              <a:rPr lang="en-US" dirty="0" smtClean="0"/>
              <a:t>Joe Mohrfeld </a:t>
            </a:r>
            <a:r>
              <a:rPr lang="en-US" sz="1000" dirty="0" smtClean="0"/>
              <a:t>#5 most eligible Bachelor Brewer by drinkwiththewench.com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602</Words>
  <Application>Microsoft Office PowerPoint</Application>
  <PresentationFormat>On-screen Show (4:3)</PresentationFormat>
  <Paragraphs>115</Paragraphs>
  <Slides>13</Slides>
  <Notes>13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Clarification Without Filtration</vt:lpstr>
      <vt:lpstr>Summary</vt:lpstr>
      <vt:lpstr>Odell’s Centrifuge History</vt:lpstr>
      <vt:lpstr>Theory</vt:lpstr>
      <vt:lpstr>Theory…</vt:lpstr>
      <vt:lpstr>Operating Principles</vt:lpstr>
      <vt:lpstr>Settling Time Stats…</vt:lpstr>
      <vt:lpstr>Centrifuge Bowl</vt:lpstr>
      <vt:lpstr>Centrifuge Operation</vt:lpstr>
      <vt:lpstr>Solids Ejection</vt:lpstr>
      <vt:lpstr>Solids Animation</vt:lpstr>
      <vt:lpstr>Odell’s Results</vt:lpstr>
      <vt:lpstr>Observations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Clarification Without Filtration</dc:title>
  <dc:creator>Matt Bailey</dc:creator>
  <cp:lastModifiedBy>Matt Bailey</cp:lastModifiedBy>
  <cp:revision>4</cp:revision>
  <dcterms:created xsi:type="dcterms:W3CDTF">2011-06-10T21:03:01Z</dcterms:created>
  <dcterms:modified xsi:type="dcterms:W3CDTF">2011-06-23T15:24:30Z</dcterms:modified>
</cp:coreProperties>
</file>